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54"/>
  </p:notesMasterIdLst>
  <p:handoutMasterIdLst>
    <p:handoutMasterId r:id="rId55"/>
  </p:handoutMasterIdLst>
  <p:sldIdLst>
    <p:sldId id="329" r:id="rId2"/>
    <p:sldId id="328" r:id="rId3"/>
    <p:sldId id="330" r:id="rId4"/>
    <p:sldId id="352" r:id="rId5"/>
    <p:sldId id="370" r:id="rId6"/>
    <p:sldId id="371" r:id="rId7"/>
    <p:sldId id="372" r:id="rId8"/>
    <p:sldId id="373" r:id="rId9"/>
    <p:sldId id="374" r:id="rId10"/>
    <p:sldId id="375" r:id="rId11"/>
    <p:sldId id="376" r:id="rId12"/>
    <p:sldId id="377" r:id="rId13"/>
    <p:sldId id="378" r:id="rId14"/>
    <p:sldId id="379" r:id="rId15"/>
    <p:sldId id="380" r:id="rId16"/>
    <p:sldId id="381" r:id="rId17"/>
    <p:sldId id="382" r:id="rId18"/>
    <p:sldId id="383" r:id="rId19"/>
    <p:sldId id="384" r:id="rId20"/>
    <p:sldId id="385" r:id="rId21"/>
    <p:sldId id="386" r:id="rId22"/>
    <p:sldId id="387" r:id="rId23"/>
    <p:sldId id="388" r:id="rId24"/>
    <p:sldId id="389" r:id="rId25"/>
    <p:sldId id="390" r:id="rId26"/>
    <p:sldId id="369" r:id="rId27"/>
    <p:sldId id="391" r:id="rId28"/>
    <p:sldId id="392" r:id="rId29"/>
    <p:sldId id="394" r:id="rId30"/>
    <p:sldId id="395" r:id="rId31"/>
    <p:sldId id="396" r:id="rId32"/>
    <p:sldId id="397" r:id="rId33"/>
    <p:sldId id="398" r:id="rId34"/>
    <p:sldId id="399" r:id="rId35"/>
    <p:sldId id="400" r:id="rId36"/>
    <p:sldId id="401" r:id="rId37"/>
    <p:sldId id="393" r:id="rId38"/>
    <p:sldId id="402" r:id="rId39"/>
    <p:sldId id="403" r:id="rId40"/>
    <p:sldId id="406" r:id="rId41"/>
    <p:sldId id="405" r:id="rId42"/>
    <p:sldId id="407" r:id="rId43"/>
    <p:sldId id="409" r:id="rId44"/>
    <p:sldId id="410" r:id="rId45"/>
    <p:sldId id="408" r:id="rId46"/>
    <p:sldId id="411" r:id="rId47"/>
    <p:sldId id="412" r:id="rId48"/>
    <p:sldId id="414" r:id="rId49"/>
    <p:sldId id="415" r:id="rId50"/>
    <p:sldId id="416" r:id="rId51"/>
    <p:sldId id="417" r:id="rId52"/>
    <p:sldId id="258" r:id="rId5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ga" initials="a" lastIdx="9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146D"/>
    <a:srgbClr val="415783"/>
    <a:srgbClr val="4F784C"/>
    <a:srgbClr val="FFFF99"/>
    <a:srgbClr val="993366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21" autoAdjust="0"/>
    <p:restoredTop sz="90899" autoAdjust="0"/>
  </p:normalViewPr>
  <p:slideViewPr>
    <p:cSldViewPr>
      <p:cViewPr varScale="1">
        <p:scale>
          <a:sx n="114" d="100"/>
          <a:sy n="114" d="100"/>
        </p:scale>
        <p:origin x="-1938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0" d="100"/>
          <a:sy n="90" d="100"/>
        </p:scale>
        <p:origin x="3696" y="72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7C3E9-2372-4D2D-A8FE-578D26F0CAB8}" type="datetimeFigureOut">
              <a:rPr lang="ko-KR" altLang="en-US" smtClean="0"/>
              <a:pPr/>
              <a:t>2018-11-14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126D6-8CEA-47E8-B467-8C3047BBCA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4075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C3899-2E4F-4D3A-8D29-BF4BDDE21DE2}" type="datetimeFigureOut">
              <a:rPr lang="ko-KR" altLang="en-US" smtClean="0"/>
              <a:pPr/>
              <a:t>2018-11-14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363BF-43B7-4F43-ABD0-D052F59FCD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48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9363BF-43B7-4F43-ABD0-D052F59FCD18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83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장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61F458D1-4ECC-4CAE-8F2D-89819817AE69}"/>
              </a:ext>
            </a:extLst>
          </p:cNvPr>
          <p:cNvSpPr/>
          <p:nvPr/>
        </p:nvSpPr>
        <p:spPr>
          <a:xfrm>
            <a:off x="0" y="4854575"/>
            <a:ext cx="9144000" cy="20034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0" name="제목 13"/>
          <p:cNvSpPr>
            <a:spLocks noGrp="1"/>
          </p:cNvSpPr>
          <p:nvPr>
            <p:ph type="title"/>
          </p:nvPr>
        </p:nvSpPr>
        <p:spPr>
          <a:xfrm>
            <a:off x="316360" y="5265122"/>
            <a:ext cx="8229600" cy="1332230"/>
          </a:xfrm>
          <a:ln>
            <a:noFill/>
          </a:ln>
        </p:spPr>
        <p:txBody>
          <a:bodyPr>
            <a:normAutofit/>
          </a:bodyPr>
          <a:lstStyle>
            <a:lvl1pPr algn="l"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pic>
        <p:nvPicPr>
          <p:cNvPr id="11" name="그림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3189" y="360363"/>
            <a:ext cx="1059872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3457" y="414531"/>
            <a:ext cx="2826261" cy="2609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9087" y="2843355"/>
            <a:ext cx="4913938" cy="17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5705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저작권 안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612453" y="981075"/>
            <a:ext cx="7991475" cy="33855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ko-KR" sz="1600" b="1" dirty="0" smtClean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</a:rPr>
              <a:t>IT </a:t>
            </a:r>
            <a:r>
              <a:rPr lang="en-US" altLang="ko-KR" sz="1600" b="1" dirty="0" err="1" smtClean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</a:rPr>
              <a:t>CookBook</a:t>
            </a:r>
            <a:r>
              <a:rPr lang="en-US" altLang="ko-KR" sz="1600" b="1" dirty="0" smtClean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600" b="1" dirty="0" smtClean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</a:rPr>
              <a:t>자바 프로그래밍 </a:t>
            </a:r>
            <a:r>
              <a:rPr lang="en-US" altLang="ko-KR" sz="1600" b="1" dirty="0" smtClean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</a:rPr>
              <a:t>for Beginner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2453" y="1700213"/>
            <a:ext cx="7655247" cy="1649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</a:endParaRPr>
          </a:p>
          <a:p>
            <a:pPr>
              <a:defRPr/>
            </a:pPr>
            <a:r>
              <a:rPr lang="en-US" altLang="ko-KR" sz="1400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[</a:t>
            </a:r>
            <a:r>
              <a:rPr lang="ko-KR" altLang="en-US" sz="1400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강의교안 이용 안내</a:t>
            </a:r>
            <a:r>
              <a:rPr lang="en-US" altLang="ko-KR" sz="1400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]</a:t>
            </a:r>
          </a:p>
          <a:p>
            <a:pPr>
              <a:defRPr/>
            </a:pPr>
            <a:endParaRPr lang="en-US" altLang="ko-KR" sz="1000" dirty="0">
              <a:solidFill>
                <a:prstClr val="black"/>
              </a:solidFill>
            </a:endParaRPr>
          </a:p>
          <a:p>
            <a:pPr marL="171450" indent="-17145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400" spc="-100" dirty="0" smtClean="0">
                <a:solidFill>
                  <a:prstClr val="black"/>
                </a:solidFill>
              </a:rPr>
              <a:t>본 강의교안의 저작권은 </a:t>
            </a:r>
            <a:r>
              <a:rPr lang="ko-KR" altLang="en-US" sz="1400" b="1" spc="-100" dirty="0" smtClean="0">
                <a:solidFill>
                  <a:prstClr val="black"/>
                </a:solidFill>
              </a:rPr>
              <a:t>우재남</a:t>
            </a:r>
            <a:r>
              <a:rPr lang="ko-KR" altLang="en-US" sz="1400" spc="-100" dirty="0" smtClean="0">
                <a:solidFill>
                  <a:prstClr val="black"/>
                </a:solidFill>
              </a:rPr>
              <a:t>과 </a:t>
            </a:r>
            <a:r>
              <a:rPr lang="ko-KR" altLang="en-US" sz="1400" b="1" spc="-100" dirty="0" err="1" smtClean="0">
                <a:solidFill>
                  <a:prstClr val="black"/>
                </a:solidFill>
              </a:rPr>
              <a:t>한빛아카데미</a:t>
            </a:r>
            <a:r>
              <a:rPr lang="ko-KR" altLang="en-US" sz="1400" b="1" spc="-100" dirty="0" smtClean="0">
                <a:solidFill>
                  <a:prstClr val="black"/>
                </a:solidFill>
              </a:rPr>
              <a:t>㈜</a:t>
            </a:r>
            <a:r>
              <a:rPr lang="ko-KR" altLang="en-US" sz="1400" spc="-100" dirty="0" smtClean="0">
                <a:solidFill>
                  <a:prstClr val="black"/>
                </a:solidFill>
              </a:rPr>
              <a:t>에 있습니다</a:t>
            </a:r>
            <a:r>
              <a:rPr lang="en-US" altLang="ko-KR" sz="1400" spc="-100" dirty="0" smtClean="0">
                <a:solidFill>
                  <a:prstClr val="black"/>
                </a:solidFill>
              </a:rPr>
              <a:t>.</a:t>
            </a:r>
          </a:p>
          <a:p>
            <a:pPr marL="171450" indent="-171450">
              <a:lnSpc>
                <a:spcPct val="120000"/>
              </a:lnSpc>
              <a:buFont typeface="Arial" pitchFamily="34" charset="0"/>
              <a:buChar char="•"/>
              <a:defRPr/>
            </a:pPr>
            <a:endParaRPr lang="en-US" altLang="ko-KR" sz="1400" spc="-100" dirty="0" smtClean="0">
              <a:solidFill>
                <a:prstClr val="black"/>
              </a:solidFill>
            </a:endParaRPr>
          </a:p>
          <a:p>
            <a:pPr marL="171450" indent="-17145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400" spc="-100" dirty="0" smtClean="0">
                <a:solidFill>
                  <a:prstClr val="black"/>
                </a:solidFill>
              </a:rPr>
              <a:t>이 자료는 강의 보조자료로 제공되는 것으로</a:t>
            </a:r>
            <a:r>
              <a:rPr lang="en-US" altLang="ko-KR" sz="1400" spc="-100" dirty="0" smtClean="0">
                <a:solidFill>
                  <a:prstClr val="black"/>
                </a:solidFill>
              </a:rPr>
              <a:t>, </a:t>
            </a:r>
            <a:r>
              <a:rPr lang="ko-KR" altLang="en-US" sz="1400" spc="-100" dirty="0" smtClean="0">
                <a:solidFill>
                  <a:prstClr val="black"/>
                </a:solidFill>
              </a:rPr>
              <a:t>학생들에게 배포되어서는 안 됩니다</a:t>
            </a:r>
            <a:r>
              <a:rPr lang="en-US" altLang="ko-KR" sz="1400" spc="-100" dirty="0" smtClean="0">
                <a:solidFill>
                  <a:prstClr val="black"/>
                </a:solidFill>
              </a:rPr>
              <a:t>. </a:t>
            </a:r>
            <a:endParaRPr lang="ko-KR" altLang="en-US" sz="1400" spc="-100" dirty="0" smtClean="0">
              <a:solidFill>
                <a:prstClr val="black"/>
              </a:solidFill>
            </a:endParaRPr>
          </a:p>
          <a:p>
            <a:pPr marL="171450" indent="-171450">
              <a:lnSpc>
                <a:spcPct val="120000"/>
              </a:lnSpc>
              <a:buFont typeface="Arial" pitchFamily="34" charset="0"/>
              <a:buChar char="•"/>
              <a:defRPr/>
            </a:pPr>
            <a:endParaRPr lang="en-US" altLang="ko-KR" sz="1400" spc="-100" dirty="0">
              <a:solidFill>
                <a:prstClr val="black"/>
              </a:solidFill>
            </a:endParaRPr>
          </a:p>
        </p:txBody>
      </p:sp>
      <p:sp>
        <p:nvSpPr>
          <p:cNvPr id="8" name="모서리가 둥근 직사각형 8"/>
          <p:cNvSpPr/>
          <p:nvPr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9A5F3A"/>
              </a:solidFill>
            </a:endParaRPr>
          </a:p>
        </p:txBody>
      </p:sp>
      <p:pic>
        <p:nvPicPr>
          <p:cNvPr id="9" name="Picture 2" descr="C:\Documents and Settings\hanb\바탕 화면\한빛아카데미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2727" y="5928484"/>
            <a:ext cx="1591200" cy="2475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66240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/>
        </p:nvSpPr>
        <p:spPr bwMode="invGray">
          <a:xfrm>
            <a:off x="0" y="-22448"/>
            <a:ext cx="9144000" cy="5558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</a:pPr>
            <a:endParaRPr lang="ko-KR" altLang="en-US" sz="3200" dirty="0">
              <a:solidFill>
                <a:srgbClr val="F79646">
                  <a:lumMod val="75000"/>
                </a:srgbClr>
              </a:solidFill>
            </a:endParaRPr>
          </a:p>
        </p:txBody>
      </p:sp>
      <p:sp>
        <p:nvSpPr>
          <p:cNvPr id="8" name="Rectangle 43"/>
          <p:cNvSpPr>
            <a:spLocks noChangeArrowheads="1"/>
          </p:cNvSpPr>
          <p:nvPr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lang="ko-KR" altLang="en-US" sz="3000" dirty="0">
              <a:solidFill>
                <a:srgbClr val="005E5C"/>
              </a:solidFill>
            </a:endParaRP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rgbClr val="1F497D">
                        <a:lumMod val="75000"/>
                        <a:shade val="30000"/>
                        <a:satMod val="115000"/>
                      </a:srgbClr>
                    </a:gs>
                    <a:gs pos="50000">
                      <a:srgbClr val="1F497D">
                        <a:lumMod val="75000"/>
                        <a:shade val="67500"/>
                        <a:satMod val="115000"/>
                      </a:srgbClr>
                    </a:gs>
                    <a:gs pos="100000">
                      <a:srgbClr val="1F497D">
                        <a:lumMod val="75000"/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</a:rPr>
              <a:pPr algn="r">
                <a:defRPr/>
              </a:pPr>
              <a:t>‹#›</a:t>
            </a:fld>
            <a:r>
              <a:rPr lang="en-US" altLang="ko-KR" sz="1200" dirty="0" smtClean="0">
                <a:gradFill flip="none" rotWithShape="1">
                  <a:gsLst>
                    <a:gs pos="0">
                      <a:srgbClr val="1F497D">
                        <a:lumMod val="75000"/>
                        <a:shade val="30000"/>
                        <a:satMod val="115000"/>
                      </a:srgbClr>
                    </a:gs>
                    <a:gs pos="50000">
                      <a:srgbClr val="1F497D">
                        <a:lumMod val="75000"/>
                        <a:shade val="67500"/>
                        <a:satMod val="115000"/>
                      </a:srgbClr>
                    </a:gs>
                    <a:gs pos="100000">
                      <a:srgbClr val="1F497D">
                        <a:lumMod val="75000"/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</a:rPr>
              <a:t>/28</a:t>
            </a:r>
            <a:endParaRPr lang="en-US" altLang="ko-KR" sz="120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 hasCustomPrompt="1"/>
          </p:nvPr>
        </p:nvSpPr>
        <p:spPr>
          <a:xfrm>
            <a:off x="63500" y="35744"/>
            <a:ext cx="7785100" cy="474662"/>
          </a:xfrm>
        </p:spPr>
        <p:txBody>
          <a:bodyPr>
            <a:noAutofit/>
          </a:bodyPr>
          <a:lstStyle>
            <a:lvl1pPr algn="l">
              <a:defRPr sz="2600" b="1" spc="-100" baseline="0">
                <a:solidFill>
                  <a:schemeClr val="accent4">
                    <a:lumMod val="50000"/>
                  </a:schemeClr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학습목표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449263" indent="-261938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70000"/>
              <a:buFont typeface="Wingdings" panose="05000000000000000000" pitchFamily="2" charset="2"/>
              <a:buChar char="Ø"/>
              <a:defRPr sz="2400" b="1">
                <a:solidFill>
                  <a:schemeClr val="accent1">
                    <a:lumMod val="50000"/>
                  </a:schemeClr>
                </a:solidFill>
              </a:defRPr>
            </a:lvl1pPr>
            <a:lvl2pPr marL="627063" indent="-169863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8048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9826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168400" indent="-185738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78700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/>
        </p:nvSpPr>
        <p:spPr bwMode="invGray">
          <a:xfrm>
            <a:off x="0" y="-22448"/>
            <a:ext cx="9144000" cy="5558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481C1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/42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35744"/>
            <a:ext cx="7785100" cy="474662"/>
          </a:xfrm>
        </p:spPr>
        <p:txBody>
          <a:bodyPr>
            <a:noAutofit/>
          </a:bodyPr>
          <a:lstStyle>
            <a:lvl1pPr algn="l">
              <a:defRPr sz="26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70000"/>
              <a:buFont typeface="맑은 고딕" panose="020B0503020000020004" pitchFamily="50" charset="-127"/>
              <a:buChar char="■"/>
              <a:defRPr sz="2000" b="1"/>
            </a:lvl1pPr>
            <a:lvl2pPr marL="627063" indent="-169863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8048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9826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168400" indent="-185738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306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노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/>
        </p:nvSpPr>
        <p:spPr bwMode="invGray">
          <a:xfrm>
            <a:off x="0" y="-22448"/>
            <a:ext cx="9144000" cy="555848"/>
          </a:xfrm>
          <a:prstGeom prst="rect">
            <a:avLst/>
          </a:prstGeom>
          <a:solidFill>
            <a:schemeClr val="bg2">
              <a:lumMod val="9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481C1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/42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 hasCustomPrompt="1"/>
          </p:nvPr>
        </p:nvSpPr>
        <p:spPr>
          <a:xfrm>
            <a:off x="63500" y="35744"/>
            <a:ext cx="7785100" cy="474662"/>
          </a:xfrm>
        </p:spPr>
        <p:txBody>
          <a:bodyPr>
            <a:noAutofit/>
          </a:bodyPr>
          <a:lstStyle>
            <a:lvl1pPr algn="l">
              <a:defRPr sz="26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mtClean="0"/>
              <a:t>NOTE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355600" indent="-261938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70000"/>
              <a:buFont typeface="맑은 고딕" panose="020B0503020000020004" pitchFamily="50" charset="-127"/>
              <a:buChar char="■"/>
              <a:defRPr sz="2000" b="1"/>
            </a:lvl1pPr>
            <a:lvl2pPr marL="627063" indent="-169863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8048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9826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168400" indent="-185738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309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61F458D1-4ECC-4CAE-8F2D-89819817AE69}"/>
              </a:ext>
            </a:extLst>
          </p:cNvPr>
          <p:cNvSpPr/>
          <p:nvPr/>
        </p:nvSpPr>
        <p:spPr>
          <a:xfrm flipV="1">
            <a:off x="0" y="6128586"/>
            <a:ext cx="9144000" cy="4571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dirty="0" smtClean="0"/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1" name="그림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3189" y="360363"/>
            <a:ext cx="1059872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3457" y="414531"/>
            <a:ext cx="2826261" cy="2609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9087" y="3429802"/>
            <a:ext cx="4913938" cy="17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제목 13">
            <a:extLst>
              <a:ext uri="{FF2B5EF4-FFF2-40B4-BE49-F238E27FC236}">
                <a16:creationId xmlns="" xmlns:a16="http://schemas.microsoft.com/office/drawing/2014/main" id="{F22CECF2-C3E0-4E93-AFDA-E687302D045B}"/>
              </a:ext>
            </a:extLst>
          </p:cNvPr>
          <p:cNvSpPr txBox="1">
            <a:spLocks/>
          </p:cNvSpPr>
          <p:nvPr/>
        </p:nvSpPr>
        <p:spPr bwMode="auto">
          <a:xfrm>
            <a:off x="323850" y="5373018"/>
            <a:ext cx="29464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defRPr/>
            </a:pPr>
            <a:r>
              <a:rPr lang="ko-KR" altLang="en-US" sz="2000" b="1" dirty="0">
                <a:solidFill>
                  <a:schemeClr val="tx1"/>
                </a:solidFill>
                <a:latin typeface="+mj-ea"/>
              </a:rPr>
              <a:t>감사합니다</a:t>
            </a:r>
            <a:r>
              <a:rPr lang="en-US" altLang="ko-KR" sz="2000" b="1" dirty="0">
                <a:solidFill>
                  <a:schemeClr val="tx1"/>
                </a:solidFill>
                <a:latin typeface="+mj-ea"/>
              </a:rPr>
              <a:t>.</a:t>
            </a:r>
            <a:endParaRPr lang="ko-KR" altLang="en-US" sz="2000" b="1" dirty="0">
              <a:solidFill>
                <a:schemeClr val="tx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200844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2FD9B6-DC5A-4644-B01F-335E6DD2CDD1}" type="datetimeFigureOut">
              <a:rPr lang="ko-KR" altLang="en-US" smtClean="0"/>
              <a:pPr/>
              <a:t>2018-11-14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C740F2-65F4-46F1-8462-F5CEAE10B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8358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JPG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Chapter 09 </a:t>
            </a:r>
            <a:r>
              <a:rPr lang="ko-KR" altLang="en-US" dirty="0"/>
              <a:t>문자열과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77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01 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(7)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문자열을 바꿔주는 </a:t>
            </a:r>
            <a:r>
              <a:rPr lang="en-US" altLang="ko-KR" dirty="0"/>
              <a:t>replace( 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pPr marL="93662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일부 </a:t>
            </a:r>
            <a:r>
              <a:rPr lang="ko-KR" altLang="en-US" dirty="0"/>
              <a:t>문자열을 추출하는 </a:t>
            </a:r>
            <a:r>
              <a:rPr lang="en-US" altLang="ko-KR" dirty="0"/>
              <a:t>substring( 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문자열을 </a:t>
            </a:r>
            <a:r>
              <a:rPr lang="ko-KR" altLang="en-US" dirty="0"/>
              <a:t>분리하는 </a:t>
            </a:r>
            <a:r>
              <a:rPr lang="en-US" altLang="ko-KR" dirty="0"/>
              <a:t>split( )</a:t>
            </a:r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532" y="1358770"/>
            <a:ext cx="4926083" cy="897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532" y="2922346"/>
            <a:ext cx="4917927" cy="897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533" y="4564112"/>
            <a:ext cx="4950550" cy="897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9104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01 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(8)</a:t>
            </a:r>
            <a:endParaRPr lang="ko-KR" altLang="en-US" dirty="0"/>
          </a:p>
        </p:txBody>
      </p:sp>
      <p:pic>
        <p:nvPicPr>
          <p:cNvPr id="5124" name="Picture 4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1510" y="773705"/>
            <a:ext cx="7253805" cy="4559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8944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01 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(9)</a:t>
            </a:r>
            <a:endParaRPr lang="ko-KR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515" y="773705"/>
            <a:ext cx="7388820" cy="2604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530" y="3699030"/>
            <a:ext cx="7200800" cy="2219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4089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01 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(10)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대</a:t>
            </a:r>
            <a:r>
              <a:rPr lang="en-US" altLang="ko-KR" sz="1800" dirty="0" smtClean="0"/>
              <a:t>·</a:t>
            </a:r>
            <a:r>
              <a:rPr lang="ko-KR" altLang="en-US" sz="1800" dirty="0"/>
              <a:t>소문자로 전환하는 </a:t>
            </a:r>
            <a:r>
              <a:rPr lang="en-US" altLang="ko-KR" sz="1800" dirty="0" err="1"/>
              <a:t>toUpperCase</a:t>
            </a:r>
            <a:r>
              <a:rPr lang="en-US" altLang="ko-KR" sz="1800" dirty="0"/>
              <a:t>( ), </a:t>
            </a:r>
            <a:r>
              <a:rPr lang="en-US" altLang="ko-KR" sz="1800" dirty="0" err="1"/>
              <a:t>toLowerCase</a:t>
            </a:r>
            <a:r>
              <a:rPr lang="en-US" altLang="ko-KR" sz="1800" dirty="0"/>
              <a:t>( </a:t>
            </a:r>
            <a:r>
              <a:rPr lang="en-US" altLang="ko-KR" sz="1800" dirty="0" smtClean="0"/>
              <a:t>),</a:t>
            </a:r>
            <a:r>
              <a:rPr lang="ko-KR" altLang="en-US" sz="1800" dirty="0" smtClean="0"/>
              <a:t> 공백 </a:t>
            </a:r>
            <a:r>
              <a:rPr lang="ko-KR" altLang="en-US" sz="1800" dirty="0"/>
              <a:t>제거하는 </a:t>
            </a:r>
            <a:r>
              <a:rPr lang="en-US" altLang="ko-KR" sz="1800" dirty="0"/>
              <a:t>trim( )</a:t>
            </a:r>
            <a:endParaRPr lang="en-US" altLang="ko-KR" sz="1800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35" y="1403775"/>
            <a:ext cx="7065785" cy="3617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21950" y="4669882"/>
            <a:ext cx="3393262" cy="1812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0994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01 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(11)</a:t>
            </a:r>
            <a:endParaRPr lang="ko-KR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1510" y="765861"/>
            <a:ext cx="7343815" cy="3950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10" y="4837009"/>
            <a:ext cx="7560840" cy="1614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97125" y="4239090"/>
            <a:ext cx="3329153" cy="1530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2662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01 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(12)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두 </a:t>
            </a:r>
            <a:r>
              <a:rPr lang="ko-KR" altLang="en-US" dirty="0" smtClean="0"/>
              <a:t>문자열 </a:t>
            </a:r>
            <a:r>
              <a:rPr lang="ko-KR" altLang="en-US" dirty="0"/>
              <a:t>비교하는 </a:t>
            </a:r>
            <a:r>
              <a:rPr lang="en-US" altLang="ko-KR" dirty="0" err="1"/>
              <a:t>compareTo</a:t>
            </a:r>
            <a:r>
              <a:rPr lang="en-US" altLang="ko-KR" dirty="0"/>
              <a:t>( ), </a:t>
            </a:r>
            <a:r>
              <a:rPr lang="ko-KR" altLang="en-US" dirty="0" smtClean="0"/>
              <a:t>문자열 </a:t>
            </a:r>
            <a:r>
              <a:rPr lang="ko-KR" altLang="en-US" dirty="0"/>
              <a:t>포함을 확인하는 </a:t>
            </a:r>
            <a:r>
              <a:rPr lang="en-US" altLang="ko-KR" dirty="0"/>
              <a:t>contains( )</a:t>
            </a:r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39" y="1403775"/>
            <a:ext cx="7333058" cy="1653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87" y="3095193"/>
            <a:ext cx="7333058" cy="2472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97024" y="4914165"/>
            <a:ext cx="3375375" cy="1799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0695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01 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(13)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두 문자열이 같은지 확인하는 </a:t>
            </a:r>
            <a:r>
              <a:rPr lang="en-US" altLang="ko-KR" dirty="0"/>
              <a:t>==</a:t>
            </a:r>
            <a:r>
              <a:rPr lang="ko-KR" altLang="en-US" dirty="0"/>
              <a:t>과 </a:t>
            </a:r>
            <a:r>
              <a:rPr lang="en-US" altLang="ko-KR" dirty="0"/>
              <a:t>equals( )</a:t>
            </a:r>
            <a:endParaRPr lang="en-US" altLang="ko-KR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34" y="1296007"/>
            <a:ext cx="6533315" cy="2884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45" y="4170601"/>
            <a:ext cx="6560594" cy="2543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5843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01 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(14)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93662" indent="0"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3~5</a:t>
            </a:r>
            <a:r>
              <a:rPr lang="ko-KR" altLang="en-US" dirty="0" smtClean="0"/>
              <a:t>행</a:t>
            </a:r>
            <a:endParaRPr lang="en-US" altLang="ko-KR" dirty="0" smtClean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6544" y="858424"/>
            <a:ext cx="7537107" cy="2480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652" y="3699030"/>
            <a:ext cx="5715635" cy="2706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2741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</a:t>
            </a:r>
            <a:r>
              <a:rPr lang="en-US" altLang="ko-KR" dirty="0" smtClean="0"/>
              <a:t>02 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메소드의</a:t>
            </a:r>
            <a:r>
              <a:rPr lang="ko-KR" altLang="en-US" dirty="0"/>
              <a:t> </a:t>
            </a:r>
            <a:r>
              <a:rPr lang="ko-KR" altLang="en-US" dirty="0" smtClean="0"/>
              <a:t>개념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어떤 </a:t>
            </a:r>
            <a:r>
              <a:rPr lang="ko-KR" altLang="en-US" dirty="0"/>
              <a:t>것을 넣으면 무언가를 돌려주는 요술 </a:t>
            </a:r>
            <a:r>
              <a:rPr lang="ko-KR" altLang="en-US" dirty="0" smtClean="0"/>
              <a:t>상자</a:t>
            </a:r>
            <a:r>
              <a:rPr lang="en-US" altLang="ko-KR" dirty="0" smtClean="0"/>
              <a:t>. </a:t>
            </a:r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en-US" altLang="ko-KR" dirty="0"/>
              <a:t>JAVA </a:t>
            </a:r>
            <a:r>
              <a:rPr lang="ko-KR" altLang="en-US" dirty="0"/>
              <a:t>프로그램 </a:t>
            </a:r>
            <a:r>
              <a:rPr lang="ko-KR" altLang="en-US" dirty="0" smtClean="0"/>
              <a:t>자체에서 </a:t>
            </a:r>
            <a:r>
              <a:rPr lang="ko-KR" altLang="en-US" dirty="0"/>
              <a:t>제공하지만 사용자가 직접 만들어서 </a:t>
            </a:r>
            <a:r>
              <a:rPr lang="ko-KR" altLang="en-US" dirty="0" smtClean="0"/>
              <a:t>사용하기도 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TIP : </a:t>
            </a:r>
            <a:r>
              <a:rPr lang="ko-KR" altLang="en-US" dirty="0"/>
              <a:t>다른 언어에서는 </a:t>
            </a:r>
            <a:r>
              <a:rPr lang="ko-KR" altLang="en-US" dirty="0" err="1"/>
              <a:t>메소드를</a:t>
            </a:r>
            <a:r>
              <a:rPr lang="ko-KR" altLang="en-US" dirty="0"/>
              <a:t> </a:t>
            </a:r>
            <a:r>
              <a:rPr lang="ko-KR" altLang="en-US" dirty="0" smtClean="0"/>
              <a:t>함수라 </a:t>
            </a:r>
            <a:r>
              <a:rPr lang="ko-KR" altLang="en-US" dirty="0"/>
              <a:t>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클래스 </a:t>
            </a:r>
            <a:r>
              <a:rPr lang="ko-KR" altLang="en-US" dirty="0"/>
              <a:t>안에 존재하는 함수를 </a:t>
            </a:r>
            <a:r>
              <a:rPr lang="ko-KR" altLang="en-US" dirty="0" err="1"/>
              <a:t>메소드라고</a:t>
            </a:r>
            <a:r>
              <a:rPr lang="ko-KR" altLang="en-US" dirty="0"/>
              <a:t> 하는데</a:t>
            </a:r>
            <a:r>
              <a:rPr lang="en-US" altLang="ko-KR" dirty="0"/>
              <a:t>, JAVA</a:t>
            </a:r>
            <a:r>
              <a:rPr lang="ko-KR" altLang="en-US" dirty="0"/>
              <a:t>의 </a:t>
            </a:r>
            <a:r>
              <a:rPr lang="ko-KR" altLang="en-US" dirty="0" smtClean="0"/>
              <a:t>함수는 </a:t>
            </a:r>
            <a:r>
              <a:rPr lang="ko-KR" altLang="en-US" dirty="0"/>
              <a:t>무조건 클래스 안에 존재하기 때문에 결국 모든 함수가 </a:t>
            </a:r>
            <a:r>
              <a:rPr lang="ko-KR" altLang="en-US" dirty="0" err="1" smtClean="0"/>
              <a:t>메소드임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JAVA</a:t>
            </a:r>
            <a:r>
              <a:rPr lang="ko-KR" altLang="en-US" dirty="0"/>
              <a:t>에서 제공하는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/>
              <a:t>가장 많이 사용해온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err="1"/>
              <a:t>System.out.printf</a:t>
            </a:r>
            <a:r>
              <a:rPr lang="en-US" altLang="ko-KR" dirty="0"/>
              <a:t>( )</a:t>
            </a:r>
            <a:endParaRPr lang="en-US" altLang="ko-KR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750" y="3789288"/>
            <a:ext cx="42957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847" y="5107282"/>
            <a:ext cx="428625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0419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</a:t>
            </a:r>
            <a:r>
              <a:rPr lang="en-US" altLang="ko-KR" dirty="0" smtClean="0"/>
              <a:t>02 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2969" y="1169988"/>
            <a:ext cx="7305675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3774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928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</a:t>
            </a:r>
            <a:r>
              <a:rPr lang="en-US" altLang="ko-KR" dirty="0" smtClean="0"/>
              <a:t>02 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0998" y="728700"/>
            <a:ext cx="8226427" cy="4879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1337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</a:t>
            </a:r>
            <a:r>
              <a:rPr lang="en-US" altLang="ko-KR" dirty="0" smtClean="0"/>
              <a:t>02 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r>
              <a:rPr lang="en-US" altLang="ko-KR" dirty="0" smtClean="0"/>
              <a:t>(4)</a:t>
            </a:r>
            <a:endParaRPr lang="ko-KR" alt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515" y="818711"/>
            <a:ext cx="6660740" cy="2933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7" y="3793509"/>
            <a:ext cx="7510643" cy="2304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2090" y="3784231"/>
            <a:ext cx="3420380" cy="2814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91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</a:t>
            </a:r>
            <a:r>
              <a:rPr lang="en-US" altLang="ko-KR" dirty="0" smtClean="0"/>
              <a:t>02 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r>
              <a:rPr lang="en-US" altLang="ko-KR" dirty="0" smtClean="0"/>
              <a:t>(5)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손님 </a:t>
            </a:r>
            <a:r>
              <a:rPr lang="en-US" altLang="ko-KR" dirty="0"/>
              <a:t>3</a:t>
            </a:r>
            <a:r>
              <a:rPr lang="ko-KR" altLang="en-US" dirty="0"/>
              <a:t>명이 연속해서 오는 </a:t>
            </a:r>
            <a:r>
              <a:rPr lang="ko-KR" altLang="en-US" dirty="0" smtClean="0"/>
              <a:t>경우 직접 커피를 </a:t>
            </a:r>
            <a:r>
              <a:rPr lang="ko-KR" altLang="en-US" dirty="0" err="1" smtClean="0"/>
              <a:t>탈때</a:t>
            </a:r>
            <a:r>
              <a:rPr lang="ko-KR" altLang="en-US" dirty="0" smtClean="0"/>
              <a:t> </a:t>
            </a:r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9-10]</a:t>
            </a:r>
            <a:r>
              <a:rPr lang="ko-KR" altLang="en-US" dirty="0"/>
              <a:t>의 </a:t>
            </a:r>
            <a:r>
              <a:rPr lang="en-US" altLang="ko-KR" dirty="0"/>
              <a:t>8~28</a:t>
            </a:r>
            <a:r>
              <a:rPr lang="ko-KR" altLang="en-US" dirty="0"/>
              <a:t>행을 두 번 </a:t>
            </a:r>
            <a:r>
              <a:rPr lang="ko-KR" altLang="en-US" dirty="0" smtClean="0"/>
              <a:t>반복</a:t>
            </a:r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99" y="1173224"/>
            <a:ext cx="5848105" cy="2693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02" y="3857062"/>
            <a:ext cx="5848106" cy="2911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0687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</a:t>
            </a:r>
            <a:r>
              <a:rPr lang="en-US" altLang="ko-KR" dirty="0" smtClean="0"/>
              <a:t>02 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r>
              <a:rPr lang="en-US" altLang="ko-KR" dirty="0" smtClean="0"/>
              <a:t>(6)</a:t>
            </a:r>
            <a:endParaRPr lang="ko-KR" alt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4469" y="793750"/>
            <a:ext cx="6162675" cy="562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9623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</a:t>
            </a:r>
            <a:r>
              <a:rPr lang="en-US" altLang="ko-KR" dirty="0" smtClean="0"/>
              <a:t>02 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r>
              <a:rPr lang="en-US" altLang="ko-KR" dirty="0" smtClean="0"/>
              <a:t>(7)</a:t>
            </a:r>
            <a:endParaRPr lang="ko-KR" alt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683695"/>
            <a:ext cx="5985665" cy="4342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52" y="5032402"/>
            <a:ext cx="5237358" cy="1646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6892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</a:t>
            </a:r>
            <a:r>
              <a:rPr lang="en-US" altLang="ko-KR" dirty="0" smtClean="0"/>
              <a:t>02 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r>
              <a:rPr lang="en-US" altLang="ko-KR" dirty="0" smtClean="0"/>
              <a:t>(8)</a:t>
            </a:r>
            <a:endParaRPr lang="ko-KR" altLang="en-US" dirty="0"/>
          </a:p>
        </p:txBody>
      </p:sp>
      <p:pic>
        <p:nvPicPr>
          <p:cNvPr id="19460" name="Picture 4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7761" y="728700"/>
            <a:ext cx="5453994" cy="713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23" y="1467000"/>
            <a:ext cx="6392707" cy="3060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46675" y="4059070"/>
            <a:ext cx="6757106" cy="2430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74644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저자 한마디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메소드의</a:t>
            </a:r>
            <a:r>
              <a:rPr lang="ko-KR" altLang="en-US" dirty="0"/>
              <a:t> </a:t>
            </a:r>
            <a:r>
              <a:rPr lang="ko-KR" altLang="en-US" dirty="0" smtClean="0"/>
              <a:t>장점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메소드를</a:t>
            </a:r>
            <a:r>
              <a:rPr lang="ko-KR" altLang="en-US" dirty="0" smtClean="0"/>
              <a:t> </a:t>
            </a:r>
            <a:r>
              <a:rPr lang="ko-KR" altLang="en-US" dirty="0"/>
              <a:t>공부하는 것은 다음과 같은 </a:t>
            </a:r>
            <a:r>
              <a:rPr lang="ko-KR" altLang="en-US" dirty="0" err="1"/>
              <a:t>메소드의</a:t>
            </a:r>
            <a:r>
              <a:rPr lang="ko-KR" altLang="en-US" dirty="0"/>
              <a:t> 장점 때문이다</a:t>
            </a:r>
            <a:r>
              <a:rPr lang="en-US" altLang="ko-KR" dirty="0"/>
              <a:t>. </a:t>
            </a:r>
            <a:r>
              <a:rPr lang="ko-KR" altLang="en-US" dirty="0"/>
              <a:t>지금은 이해하기 조금 어려울 테니 가볍게 훑어보고 이 장을 마친 다음 다시 읽어보기 바란다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/>
              <a:t>  •</a:t>
            </a:r>
            <a:r>
              <a:rPr lang="ko-KR" altLang="en-US" dirty="0"/>
              <a:t>코드의 모듈화 </a:t>
            </a:r>
            <a:r>
              <a:rPr lang="en-US" altLang="ko-KR" dirty="0"/>
              <a:t>: </a:t>
            </a:r>
            <a:r>
              <a:rPr lang="ko-KR" altLang="en-US" dirty="0" err="1"/>
              <a:t>메소드를</a:t>
            </a:r>
            <a:r>
              <a:rPr lang="ko-KR" altLang="en-US" dirty="0"/>
              <a:t> 기능별로 작성하여 필요한 기능만 조합할 수 있다</a:t>
            </a:r>
            <a:r>
              <a:rPr lang="en-US" altLang="ko-KR" dirty="0" smtClean="0"/>
              <a:t>.</a:t>
            </a:r>
          </a:p>
          <a:p>
            <a:pPr marL="457200" lvl="1" indent="0">
              <a:buNone/>
            </a:pPr>
            <a:r>
              <a:rPr lang="en-US" altLang="ko-KR" dirty="0" smtClean="0"/>
              <a:t>  •</a:t>
            </a:r>
            <a:r>
              <a:rPr lang="ko-KR" altLang="en-US" dirty="0"/>
              <a:t>코드의 </a:t>
            </a:r>
            <a:r>
              <a:rPr lang="ko-KR" altLang="en-US" dirty="0" err="1"/>
              <a:t>간략화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반복되는 문장을 밖으로 빼냄으로써 </a:t>
            </a:r>
            <a:r>
              <a:rPr lang="en-US" altLang="ko-KR" dirty="0"/>
              <a:t>JAVA </a:t>
            </a:r>
            <a:r>
              <a:rPr lang="ko-KR" altLang="en-US" dirty="0"/>
              <a:t>소스코드를 간결하게 만든다</a:t>
            </a:r>
            <a:r>
              <a:rPr lang="en-US" altLang="ko-KR" dirty="0" smtClean="0"/>
              <a:t>.</a:t>
            </a:r>
          </a:p>
          <a:p>
            <a:pPr marL="457200" lvl="1" indent="0">
              <a:buNone/>
            </a:pPr>
            <a:r>
              <a:rPr lang="en-US" altLang="ko-KR" dirty="0" smtClean="0"/>
              <a:t>  •</a:t>
            </a:r>
            <a:r>
              <a:rPr lang="ko-KR" altLang="en-US" dirty="0"/>
              <a:t>코드의 </a:t>
            </a:r>
            <a:r>
              <a:rPr lang="ko-KR" altLang="en-US" dirty="0" err="1"/>
              <a:t>재사용성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한 번 작성한 </a:t>
            </a:r>
            <a:r>
              <a:rPr lang="ko-KR" altLang="en-US" dirty="0" err="1"/>
              <a:t>메소드를</a:t>
            </a:r>
            <a:r>
              <a:rPr lang="ko-KR" altLang="en-US" dirty="0"/>
              <a:t> 다시 사용할 수 있다</a:t>
            </a:r>
            <a:r>
              <a:rPr lang="en-US" altLang="ko-KR" dirty="0" smtClean="0"/>
              <a:t>.</a:t>
            </a:r>
          </a:p>
          <a:p>
            <a:pPr marL="45720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•</a:t>
            </a:r>
            <a:r>
              <a:rPr lang="ko-KR" altLang="en-US" dirty="0"/>
              <a:t>코드의 수정 용이 </a:t>
            </a:r>
            <a:r>
              <a:rPr lang="en-US" altLang="ko-KR" dirty="0"/>
              <a:t>: </a:t>
            </a:r>
            <a:r>
              <a:rPr lang="ko-KR" altLang="en-US" dirty="0"/>
              <a:t>프로그램 오류를 수정하기가 쉽다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08752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</a:t>
            </a:r>
            <a:r>
              <a:rPr lang="en-US" altLang="ko-KR" dirty="0" smtClean="0"/>
              <a:t>02 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r>
              <a:rPr lang="en-US" altLang="ko-KR" dirty="0" smtClean="0"/>
              <a:t>(9)</a:t>
            </a:r>
            <a:endParaRPr lang="ko-KR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773113"/>
            <a:ext cx="5886100" cy="4252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13" y="5094185"/>
            <a:ext cx="6210690" cy="147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482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</a:t>
            </a:r>
            <a:r>
              <a:rPr lang="en-US" altLang="ko-KR" dirty="0" smtClean="0"/>
              <a:t>02 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r>
              <a:rPr lang="en-US" altLang="ko-KR" dirty="0" smtClean="0"/>
              <a:t>(10)</a:t>
            </a:r>
            <a:endParaRPr lang="ko-KR" altLang="en-US" dirty="0"/>
          </a:p>
        </p:txBody>
      </p:sp>
      <p:pic>
        <p:nvPicPr>
          <p:cNvPr id="2052" name="Picture 4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530" y="773705"/>
            <a:ext cx="6795755" cy="179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529" y="2753924"/>
            <a:ext cx="7205213" cy="3105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9644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</a:t>
            </a:r>
            <a:r>
              <a:rPr lang="en-US" altLang="ko-KR" dirty="0" smtClean="0"/>
              <a:t>02 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r>
              <a:rPr lang="en-US" altLang="ko-KR" dirty="0" smtClean="0"/>
              <a:t>(11)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메소드의</a:t>
            </a:r>
            <a:r>
              <a:rPr lang="ko-KR" altLang="en-US" dirty="0"/>
              <a:t> 모양과 </a:t>
            </a:r>
            <a:r>
              <a:rPr lang="ko-KR" altLang="en-US" dirty="0" smtClean="0"/>
              <a:t>활용</a:t>
            </a:r>
            <a:endParaRPr lang="en-US" altLang="ko-KR" dirty="0" smtClean="0"/>
          </a:p>
          <a:p>
            <a:pPr lvl="1"/>
            <a:r>
              <a:rPr lang="ko-KR" altLang="en-US" dirty="0" err="1"/>
              <a:t>메소드는</a:t>
            </a:r>
            <a:r>
              <a:rPr lang="ko-KR" altLang="en-US" dirty="0"/>
              <a:t> 매개변수</a:t>
            </a:r>
            <a:r>
              <a:rPr lang="en-US" altLang="ko-KR" dirty="0"/>
              <a:t>(parameter)</a:t>
            </a:r>
            <a:r>
              <a:rPr lang="ko-KR" altLang="en-US" dirty="0"/>
              <a:t>를 </a:t>
            </a:r>
            <a:r>
              <a:rPr lang="ko-KR" altLang="en-US" dirty="0" err="1"/>
              <a:t>입력받은</a:t>
            </a:r>
            <a:r>
              <a:rPr lang="ko-KR" altLang="en-US" dirty="0"/>
              <a:t> 후 그 매개변수를 가공 및 처리하여 반환 값을 </a:t>
            </a:r>
            <a:r>
              <a:rPr lang="ko-KR" altLang="en-US" dirty="0" smtClean="0"/>
              <a:t>돌려줌</a:t>
            </a:r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604" y="2361712"/>
            <a:ext cx="4162425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7742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JAVA</a:t>
            </a:r>
            <a:r>
              <a:rPr lang="ko-KR" altLang="en-US" dirty="0"/>
              <a:t>에서 다루는 문자열과 문자열 </a:t>
            </a:r>
            <a:r>
              <a:rPr lang="ko-KR" altLang="en-US" dirty="0" err="1"/>
              <a:t>메소드에</a:t>
            </a:r>
            <a:r>
              <a:rPr lang="ko-KR" altLang="en-US" dirty="0"/>
              <a:t> 대해 </a:t>
            </a:r>
            <a:r>
              <a:rPr lang="ko-KR" altLang="en-US" dirty="0" smtClean="0"/>
              <a:t>학습한다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JAVA</a:t>
            </a:r>
            <a:r>
              <a:rPr lang="ko-KR" altLang="en-US" dirty="0"/>
              <a:t>뿐 아니라 대부분의 프로그래밍 언어에서 중요하게 사용되는 개념인 </a:t>
            </a:r>
            <a:r>
              <a:rPr lang="ko-KR" altLang="en-US" dirty="0" err="1"/>
              <a:t>메소드</a:t>
            </a:r>
            <a:r>
              <a:rPr lang="en-US" altLang="ko-KR" dirty="0"/>
              <a:t>(</a:t>
            </a:r>
            <a:r>
              <a:rPr lang="ko-KR" altLang="en-US" dirty="0"/>
              <a:t>함수</a:t>
            </a:r>
            <a:r>
              <a:rPr lang="en-US" altLang="ko-KR" dirty="0"/>
              <a:t>)</a:t>
            </a:r>
            <a:r>
              <a:rPr lang="ko-KR" altLang="en-US" dirty="0"/>
              <a:t>에 대해 상세히 알아본다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5442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</a:t>
            </a:r>
            <a:r>
              <a:rPr lang="en-US" altLang="ko-KR" dirty="0" smtClean="0"/>
              <a:t>02 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r>
              <a:rPr lang="en-US" altLang="ko-KR" dirty="0" smtClean="0"/>
              <a:t>(12)</a:t>
            </a:r>
            <a:endParaRPr lang="ko-KR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515" y="683695"/>
            <a:ext cx="6568405" cy="4432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7964" y="5195643"/>
            <a:ext cx="8080966" cy="1518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58043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</a:t>
            </a:r>
            <a:r>
              <a:rPr lang="en-US" altLang="ko-KR" dirty="0" smtClean="0"/>
              <a:t>02 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r>
              <a:rPr lang="en-US" altLang="ko-KR" dirty="0" smtClean="0"/>
              <a:t>(13)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dirty="0" smtClean="0"/>
              <a:t>11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두 정수를 </a:t>
            </a:r>
            <a:r>
              <a:rPr lang="ko-KR" altLang="en-US" dirty="0" err="1"/>
              <a:t>입력받아</a:t>
            </a:r>
            <a:r>
              <a:rPr lang="ko-KR" altLang="en-US" dirty="0"/>
              <a:t> 두 정수의 합계를 반환하는 </a:t>
            </a:r>
            <a:r>
              <a:rPr lang="en-US" altLang="ko-KR" dirty="0"/>
              <a:t>plus( )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80" y="1327413"/>
            <a:ext cx="7546370" cy="5015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11820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</a:t>
            </a:r>
            <a:r>
              <a:rPr lang="en-US" altLang="ko-KR" dirty="0" smtClean="0"/>
              <a:t>02 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r>
              <a:rPr lang="en-US" altLang="ko-KR" dirty="0" smtClean="0"/>
              <a:t>(14)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간단하게 표현한 </a:t>
            </a:r>
            <a:r>
              <a:rPr lang="en-US" altLang="ko-KR" dirty="0"/>
              <a:t>plus( ) </a:t>
            </a:r>
            <a:r>
              <a:rPr lang="ko-KR" altLang="en-US" dirty="0" err="1"/>
              <a:t>메소드의</a:t>
            </a:r>
            <a:r>
              <a:rPr lang="ko-KR" altLang="en-US" dirty="0"/>
              <a:t> 호출</a:t>
            </a:r>
            <a:endParaRPr lang="en-US" altLang="ko-KR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63" y="1828800"/>
            <a:ext cx="4791075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5502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</a:t>
            </a:r>
            <a:r>
              <a:rPr lang="en-US" altLang="ko-KR" dirty="0" smtClean="0"/>
              <a:t>02 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r>
              <a:rPr lang="en-US" altLang="ko-KR" dirty="0" smtClean="0"/>
              <a:t>(15)</a:t>
            </a:r>
            <a:endParaRPr lang="ko-KR" alt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683695"/>
            <a:ext cx="7155795" cy="5088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91" y="5859270"/>
            <a:ext cx="277254" cy="19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09562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</a:t>
            </a:r>
            <a:r>
              <a:rPr lang="en-US" altLang="ko-KR" dirty="0" smtClean="0"/>
              <a:t>02 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r>
              <a:rPr lang="en-US" altLang="ko-KR" dirty="0" smtClean="0"/>
              <a:t>(16)</a:t>
            </a:r>
            <a:endParaRPr lang="ko-KR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0397" y="683694"/>
            <a:ext cx="6140157" cy="4545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25" y="5274205"/>
            <a:ext cx="7193712" cy="93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76" y="5473322"/>
            <a:ext cx="2504978" cy="254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46921" y="4529142"/>
            <a:ext cx="3626268" cy="194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79233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</a:t>
            </a:r>
            <a:r>
              <a:rPr lang="en-US" altLang="ko-KR" dirty="0" smtClean="0"/>
              <a:t>03 </a:t>
            </a:r>
            <a:r>
              <a:rPr lang="ko-KR" altLang="en-US" dirty="0"/>
              <a:t>지역변수와 </a:t>
            </a:r>
            <a:r>
              <a:rPr lang="ko-KR" altLang="en-US" dirty="0" smtClean="0"/>
              <a:t>전역변수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지역변수는 </a:t>
            </a:r>
            <a:r>
              <a:rPr lang="ko-KR" altLang="en-US" dirty="0" smtClean="0"/>
              <a:t>한정된 </a:t>
            </a:r>
            <a:r>
              <a:rPr lang="ko-KR" altLang="en-US" dirty="0"/>
              <a:t>지역</a:t>
            </a:r>
            <a:r>
              <a:rPr lang="en-US" altLang="ko-KR" dirty="0"/>
              <a:t>(local)</a:t>
            </a:r>
            <a:r>
              <a:rPr lang="ko-KR" altLang="en-US" dirty="0"/>
              <a:t>에서만 사용되는 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, </a:t>
            </a:r>
            <a:r>
              <a:rPr lang="ko-KR" altLang="en-US" dirty="0"/>
              <a:t>전역변수는 프로그램 </a:t>
            </a:r>
            <a:r>
              <a:rPr lang="ko-KR" altLang="en-US" dirty="0" smtClean="0"/>
              <a:t>전체</a:t>
            </a:r>
            <a:r>
              <a:rPr lang="en-US" altLang="ko-KR" dirty="0"/>
              <a:t>(global)</a:t>
            </a:r>
            <a:r>
              <a:rPr lang="ko-KR" altLang="en-US" dirty="0"/>
              <a:t>에서 사용되는 </a:t>
            </a:r>
            <a:r>
              <a:rPr lang="ko-KR" altLang="en-US" dirty="0" smtClean="0"/>
              <a:t>변수</a:t>
            </a:r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1808336"/>
            <a:ext cx="69723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1557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</a:t>
            </a:r>
            <a:r>
              <a:rPr lang="en-US" altLang="ko-KR" dirty="0" smtClean="0"/>
              <a:t>03 </a:t>
            </a:r>
            <a:r>
              <a:rPr lang="ko-KR" altLang="en-US" dirty="0"/>
              <a:t>지역변수와 </a:t>
            </a:r>
            <a:r>
              <a:rPr lang="ko-KR" altLang="en-US" dirty="0" smtClean="0"/>
              <a:t>전역변수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지역변수와 전역변수의 공존</a:t>
            </a:r>
            <a:endParaRPr lang="en-US" altLang="ko-KR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2" y="1358770"/>
            <a:ext cx="7305675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94099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저자 한마디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인스턴스</a:t>
            </a:r>
            <a:r>
              <a:rPr lang="ko-KR" altLang="en-US" dirty="0"/>
              <a:t> 변수</a:t>
            </a:r>
            <a:r>
              <a:rPr lang="en-US" altLang="ko-KR" dirty="0"/>
              <a:t>, </a:t>
            </a:r>
            <a:r>
              <a:rPr lang="ko-KR" altLang="en-US" dirty="0"/>
              <a:t>클래스 변수</a:t>
            </a:r>
            <a:r>
              <a:rPr lang="en-US" altLang="ko-KR" dirty="0"/>
              <a:t>, </a:t>
            </a:r>
            <a:r>
              <a:rPr lang="ko-KR" altLang="en-US" dirty="0" smtClean="0"/>
              <a:t>전역변수</a:t>
            </a:r>
            <a:endParaRPr lang="en-US" altLang="ko-KR" dirty="0" smtClean="0"/>
          </a:p>
          <a:p>
            <a:pPr lvl="1"/>
            <a:r>
              <a:rPr lang="ko-KR" altLang="en-US" dirty="0"/>
              <a:t>전역변수에 해당하는 변수를 </a:t>
            </a:r>
            <a:r>
              <a:rPr lang="en-US" altLang="ko-KR" dirty="0"/>
              <a:t>JAVA</a:t>
            </a:r>
            <a:r>
              <a:rPr lang="ko-KR" altLang="en-US" dirty="0"/>
              <a:t>에서는 주로 </a:t>
            </a:r>
            <a:r>
              <a:rPr lang="ko-KR" altLang="en-US" dirty="0" err="1"/>
              <a:t>인스턴스</a:t>
            </a:r>
            <a:r>
              <a:rPr lang="ko-KR" altLang="en-US" dirty="0"/>
              <a:t> 변수</a:t>
            </a:r>
            <a:r>
              <a:rPr lang="en-US" altLang="ko-KR" dirty="0"/>
              <a:t>(instance variable) </a:t>
            </a:r>
            <a:r>
              <a:rPr lang="ko-KR" altLang="en-US" dirty="0"/>
              <a:t>또는 클래스 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(</a:t>
            </a:r>
            <a:r>
              <a:rPr lang="en-US" altLang="ko-KR" dirty="0"/>
              <a:t>class variable)</a:t>
            </a:r>
            <a:r>
              <a:rPr lang="ko-KR" altLang="en-US" dirty="0"/>
              <a:t>라고 부른다</a:t>
            </a:r>
            <a:r>
              <a:rPr lang="en-US" altLang="ko-KR" dirty="0"/>
              <a:t>. </a:t>
            </a:r>
            <a:r>
              <a:rPr lang="ko-KR" altLang="en-US" dirty="0"/>
              <a:t>아직 클래스에 대해 배우지 않았으니 이를 구분하기 어려울 것이다</a:t>
            </a:r>
            <a:r>
              <a:rPr lang="en-US" altLang="ko-KR" dirty="0"/>
              <a:t>. </a:t>
            </a:r>
            <a:r>
              <a:rPr lang="ko-KR" altLang="en-US" dirty="0" smtClean="0"/>
              <a:t>그러므로 </a:t>
            </a:r>
            <a:r>
              <a:rPr lang="ko-KR" altLang="en-US" dirty="0"/>
              <a:t>이 장에서는 </a:t>
            </a:r>
            <a:r>
              <a:rPr lang="en-US" altLang="ko-KR" dirty="0"/>
              <a:t>JAVA</a:t>
            </a:r>
            <a:r>
              <a:rPr lang="ko-KR" altLang="en-US" dirty="0"/>
              <a:t>의 클래스 변수를 다른 프로그래밍 언어와 공통되게 전역변수라고 부를 것이다</a:t>
            </a:r>
            <a:r>
              <a:rPr lang="en-US" altLang="ko-KR" dirty="0"/>
              <a:t>. </a:t>
            </a:r>
            <a:r>
              <a:rPr lang="ko-KR" altLang="en-US" dirty="0" smtClean="0"/>
              <a:t>참고로 </a:t>
            </a:r>
            <a:r>
              <a:rPr lang="ko-KR" altLang="en-US" dirty="0"/>
              <a:t>클래스 변수 앞에는 항상 </a:t>
            </a:r>
            <a:r>
              <a:rPr lang="en-US" altLang="ko-KR" dirty="0"/>
              <a:t>static </a:t>
            </a:r>
            <a:r>
              <a:rPr lang="ko-KR" altLang="en-US" dirty="0"/>
              <a:t>키워드가 붙는데</a:t>
            </a:r>
            <a:r>
              <a:rPr lang="en-US" altLang="ko-KR" dirty="0"/>
              <a:t>, </a:t>
            </a:r>
            <a:r>
              <a:rPr lang="ko-KR" altLang="en-US" dirty="0"/>
              <a:t>지금은 </a:t>
            </a:r>
            <a:r>
              <a:rPr lang="en-US" altLang="ko-KR" dirty="0"/>
              <a:t>JAVA</a:t>
            </a:r>
            <a:r>
              <a:rPr lang="ko-KR" altLang="en-US" dirty="0"/>
              <a:t>의 전역변수 앞에 </a:t>
            </a:r>
            <a:r>
              <a:rPr lang="en-US" altLang="ko-KR" dirty="0"/>
              <a:t>static</a:t>
            </a:r>
            <a:r>
              <a:rPr lang="ko-KR" altLang="en-US" dirty="0"/>
              <a:t>이 </a:t>
            </a:r>
            <a:r>
              <a:rPr lang="ko-KR" altLang="en-US" dirty="0" smtClean="0"/>
              <a:t>붙는다고만 알아두자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0201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</a:t>
            </a:r>
            <a:r>
              <a:rPr lang="en-US" altLang="ko-KR" dirty="0" smtClean="0"/>
              <a:t>03 </a:t>
            </a:r>
            <a:r>
              <a:rPr lang="ko-KR" altLang="en-US" dirty="0"/>
              <a:t>지역변수와 </a:t>
            </a:r>
            <a:r>
              <a:rPr lang="ko-KR" altLang="en-US" dirty="0" smtClean="0"/>
              <a:t>전역변수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1510" y="773705"/>
            <a:ext cx="7343815" cy="4605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56965" y="4779150"/>
            <a:ext cx="3540395" cy="1620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38883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</a:t>
            </a:r>
            <a:r>
              <a:rPr lang="en-US" altLang="ko-KR" dirty="0" smtClean="0"/>
              <a:t>04 </a:t>
            </a:r>
            <a:r>
              <a:rPr lang="ko-KR" altLang="en-US" dirty="0" err="1"/>
              <a:t>메소드의</a:t>
            </a:r>
            <a:r>
              <a:rPr lang="ko-KR" altLang="en-US" dirty="0"/>
              <a:t> 반환 값과 </a:t>
            </a:r>
            <a:r>
              <a:rPr lang="ko-KR" altLang="en-US" dirty="0" smtClean="0"/>
              <a:t>매개변수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 err="1"/>
              <a:t>메소드</a:t>
            </a:r>
            <a:r>
              <a:rPr lang="ko-KR" altLang="en-US" dirty="0"/>
              <a:t> 내부에서 어떠한 처리 과정을 거친 뒤에는 값을 돌려주게 되어 있는데 이것을 반환 값이라 하고</a:t>
            </a:r>
            <a:r>
              <a:rPr lang="en-US" altLang="ko-KR" dirty="0"/>
              <a:t>, 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전달되는 값은 매개변수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TIP : </a:t>
            </a:r>
            <a:r>
              <a:rPr lang="ko-KR" altLang="en-US" dirty="0"/>
              <a:t>반환 값은 </a:t>
            </a:r>
            <a:r>
              <a:rPr lang="en-US" altLang="ko-KR" dirty="0"/>
              <a:t>return </a:t>
            </a:r>
            <a:r>
              <a:rPr lang="ko-KR" altLang="en-US" dirty="0"/>
              <a:t>문에 의해 반환되므로 ‘리턴 값</a:t>
            </a:r>
            <a:r>
              <a:rPr lang="ko-KR" altLang="en-US" dirty="0" smtClean="0"/>
              <a:t>’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매개변수</a:t>
            </a:r>
            <a:r>
              <a:rPr lang="en-US" altLang="ko-KR" dirty="0"/>
              <a:t>(parameter)</a:t>
            </a:r>
            <a:r>
              <a:rPr lang="ko-KR" altLang="en-US" dirty="0"/>
              <a:t>는 영문 그대로 ‘</a:t>
            </a:r>
            <a:r>
              <a:rPr lang="ko-KR" altLang="en-US" dirty="0" err="1"/>
              <a:t>파라미터</a:t>
            </a:r>
            <a:r>
              <a:rPr lang="ko-KR" altLang="en-US" dirty="0" smtClean="0"/>
              <a:t>’</a:t>
            </a:r>
            <a:endParaRPr lang="en-US" altLang="ko-KR" dirty="0" smtClean="0"/>
          </a:p>
          <a:p>
            <a:r>
              <a:rPr lang="ko-KR" altLang="en-US" dirty="0"/>
              <a:t>반환 값 </a:t>
            </a:r>
            <a:r>
              <a:rPr lang="ko-KR" altLang="en-US" dirty="0" smtClean="0"/>
              <a:t>유무에 </a:t>
            </a:r>
            <a:r>
              <a:rPr lang="ko-KR" altLang="en-US" dirty="0"/>
              <a:t>따른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smtClean="0"/>
              <a:t>구분</a:t>
            </a:r>
            <a:endParaRPr lang="en-US" altLang="ko-KR" dirty="0" smtClean="0"/>
          </a:p>
          <a:p>
            <a:pPr lvl="1"/>
            <a:r>
              <a:rPr lang="ko-KR" altLang="en-US" dirty="0"/>
              <a:t>반환 값이 있는 </a:t>
            </a:r>
            <a:r>
              <a:rPr lang="ko-KR" altLang="en-US" dirty="0" err="1"/>
              <a:t>메소드</a:t>
            </a:r>
            <a:endParaRPr lang="en-US" altLang="ko-KR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826" y="3158970"/>
            <a:ext cx="5310590" cy="3433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821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01 </a:t>
            </a:r>
            <a:r>
              <a:rPr lang="ko-KR" altLang="en-US" dirty="0" smtClean="0"/>
              <a:t>문자열</a:t>
            </a:r>
            <a:r>
              <a:rPr lang="en-US" altLang="ko-KR" smtClean="0"/>
              <a:t>(1)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 </a:t>
            </a:r>
            <a:r>
              <a:rPr lang="ko-KR" altLang="en-US" dirty="0" err="1"/>
              <a:t>메소드의</a:t>
            </a:r>
            <a:r>
              <a:rPr lang="ko-KR" altLang="en-US" dirty="0"/>
              <a:t> </a:t>
            </a:r>
            <a:r>
              <a:rPr lang="ko-KR" altLang="en-US" dirty="0" smtClean="0"/>
              <a:t>개념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en-US" altLang="ko-KR" dirty="0" smtClean="0"/>
              <a:t>TIP : </a:t>
            </a:r>
            <a:r>
              <a:rPr lang="ko-KR" altLang="en-US" dirty="0" smtClean="0"/>
              <a:t>앞서 </a:t>
            </a:r>
            <a:r>
              <a:rPr lang="ko-KR" altLang="en-US" dirty="0"/>
              <a:t>언급했듯이 </a:t>
            </a:r>
            <a:r>
              <a:rPr lang="ko-KR" altLang="en-US" dirty="0" err="1"/>
              <a:t>메소드</a:t>
            </a:r>
            <a:r>
              <a:rPr lang="en-US" altLang="ko-KR" dirty="0"/>
              <a:t>(method) </a:t>
            </a:r>
            <a:r>
              <a:rPr lang="ko-KR" altLang="en-US" dirty="0"/>
              <a:t>는 미리 만들어진 특정한 기능을 </a:t>
            </a:r>
            <a:r>
              <a:rPr lang="ko-KR" altLang="en-US" dirty="0" smtClean="0"/>
              <a:t>하며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/>
              <a:t>        </a:t>
            </a:r>
            <a:r>
              <a:rPr lang="ko-KR" altLang="en-US" dirty="0" smtClean="0"/>
              <a:t> </a:t>
            </a:r>
            <a:r>
              <a:rPr lang="ko-KR" altLang="en-US" dirty="0"/>
              <a:t>‘</a:t>
            </a:r>
            <a:r>
              <a:rPr lang="ko-KR" altLang="en-US" dirty="0" err="1"/>
              <a:t>메소드이름</a:t>
            </a:r>
            <a:r>
              <a:rPr lang="en-US" altLang="ko-KR" dirty="0"/>
              <a:t>( ) ’</a:t>
            </a:r>
            <a:r>
              <a:rPr lang="ko-KR" altLang="en-US" dirty="0"/>
              <a:t>의 </a:t>
            </a:r>
            <a:r>
              <a:rPr lang="ko-KR" altLang="en-US" dirty="0" smtClean="0"/>
              <a:t>형식</a:t>
            </a:r>
            <a:r>
              <a:rPr lang="en-US" altLang="ko-KR" dirty="0" smtClean="0"/>
              <a:t>. </a:t>
            </a:r>
            <a:r>
              <a:rPr lang="ko-KR" altLang="en-US" dirty="0"/>
              <a:t>다른 언어에서는 </a:t>
            </a:r>
            <a:r>
              <a:rPr lang="ko-KR" altLang="en-US" dirty="0" err="1"/>
              <a:t>메소드를</a:t>
            </a:r>
            <a:r>
              <a:rPr lang="ko-KR" altLang="en-US" dirty="0"/>
              <a:t> </a:t>
            </a:r>
            <a:r>
              <a:rPr lang="ko-KR" altLang="en-US" dirty="0" smtClean="0"/>
              <a:t>함수 </a:t>
            </a:r>
            <a:r>
              <a:rPr lang="en-US" altLang="ko-KR" dirty="0"/>
              <a:t>(function) </a:t>
            </a:r>
            <a:r>
              <a:rPr lang="ko-KR" altLang="en-US" dirty="0"/>
              <a:t>또는 멤버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</a:t>
            </a:r>
            <a:r>
              <a:rPr lang="ko-KR" altLang="en-US" dirty="0" smtClean="0"/>
              <a:t>수</a:t>
            </a:r>
            <a:r>
              <a:rPr lang="en-US" altLang="ko-KR" dirty="0"/>
              <a:t>(member function) </a:t>
            </a:r>
            <a:r>
              <a:rPr lang="ko-KR" altLang="en-US" dirty="0" smtClean="0"/>
              <a:t>라 함</a:t>
            </a:r>
            <a:r>
              <a:rPr lang="en-US" altLang="ko-KR" dirty="0" smtClean="0"/>
              <a:t>. </a:t>
            </a:r>
            <a:r>
              <a:rPr lang="ko-KR" altLang="en-US" dirty="0"/>
              <a:t>또한 필드</a:t>
            </a:r>
            <a:r>
              <a:rPr lang="en-US" altLang="ko-KR" dirty="0"/>
              <a:t>(field) </a:t>
            </a:r>
            <a:r>
              <a:rPr lang="ko-KR" altLang="en-US" dirty="0"/>
              <a:t>는 객체의 상태를 </a:t>
            </a:r>
            <a:r>
              <a:rPr lang="ko-KR" altLang="en-US" dirty="0" smtClean="0"/>
              <a:t>나타내며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ko-KR" altLang="en-US" dirty="0" smtClean="0"/>
              <a:t> </a:t>
            </a:r>
            <a:r>
              <a:rPr lang="ko-KR" altLang="en-US" dirty="0"/>
              <a:t>‘변수이름</a:t>
            </a:r>
            <a:r>
              <a:rPr lang="en-US" altLang="ko-KR" dirty="0"/>
              <a:t>.</a:t>
            </a:r>
            <a:r>
              <a:rPr lang="ko-KR" altLang="en-US" dirty="0"/>
              <a:t>필드’의 </a:t>
            </a:r>
            <a:r>
              <a:rPr lang="ko-KR" altLang="en-US" dirty="0" smtClean="0"/>
              <a:t>형식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필드는 </a:t>
            </a:r>
            <a:r>
              <a:rPr lang="ko-KR" altLang="en-US" dirty="0"/>
              <a:t>다른 말로 </a:t>
            </a:r>
            <a:r>
              <a:rPr lang="ko-KR" altLang="en-US" dirty="0" smtClean="0"/>
              <a:t>속성이라 함</a:t>
            </a:r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1648870"/>
            <a:ext cx="358140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21281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</a:t>
            </a:r>
            <a:r>
              <a:rPr lang="en-US" altLang="ko-KR" dirty="0" smtClean="0"/>
              <a:t>04 </a:t>
            </a:r>
            <a:r>
              <a:rPr lang="ko-KR" altLang="en-US" dirty="0" err="1"/>
              <a:t>메소드의</a:t>
            </a:r>
            <a:r>
              <a:rPr lang="ko-KR" altLang="en-US" dirty="0"/>
              <a:t> 반환 값과 </a:t>
            </a:r>
            <a:r>
              <a:rPr lang="ko-KR" altLang="en-US" dirty="0" smtClean="0"/>
              <a:t>매개변수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반환 값이 없는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ko-KR" altLang="en-US" dirty="0" err="1"/>
              <a:t>메소드를</a:t>
            </a:r>
            <a:r>
              <a:rPr lang="ko-KR" altLang="en-US" dirty="0"/>
              <a:t> 실행한 결과 돌려줄 값이 없는 경우에는 </a:t>
            </a:r>
            <a:r>
              <a:rPr lang="ko-KR" altLang="en-US" dirty="0" err="1"/>
              <a:t>메소드의</a:t>
            </a:r>
            <a:r>
              <a:rPr lang="ko-KR" altLang="en-US" dirty="0"/>
              <a:t> </a:t>
            </a:r>
            <a:r>
              <a:rPr lang="ko-KR" altLang="en-US" dirty="0" err="1"/>
              <a:t>데이터형을</a:t>
            </a:r>
            <a:r>
              <a:rPr lang="ko-KR" altLang="en-US" dirty="0"/>
              <a:t> </a:t>
            </a:r>
            <a:r>
              <a:rPr lang="en-US" altLang="ko-KR" dirty="0" smtClean="0"/>
              <a:t>void (</a:t>
            </a:r>
            <a:r>
              <a:rPr lang="ko-KR" altLang="en-US" dirty="0" err="1" smtClean="0"/>
              <a:t>무치형</a:t>
            </a:r>
            <a:r>
              <a:rPr lang="ko-KR" altLang="en-US" dirty="0" smtClean="0"/>
              <a:t>’</a:t>
            </a:r>
            <a:r>
              <a:rPr lang="en-US" altLang="ko-KR" dirty="0" smtClean="0"/>
              <a:t>) </a:t>
            </a:r>
            <a:r>
              <a:rPr lang="ko-KR" altLang="en-US" dirty="0" smtClean="0"/>
              <a:t>으로 함</a:t>
            </a:r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1718810"/>
            <a:ext cx="7267575" cy="384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66875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저자 한마디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main( ) </a:t>
            </a:r>
            <a:r>
              <a:rPr lang="ko-KR" altLang="en-US" dirty="0" err="1"/>
              <a:t>메소드의</a:t>
            </a:r>
            <a:r>
              <a:rPr lang="ko-KR" altLang="en-US" dirty="0"/>
              <a:t> 반환 </a:t>
            </a:r>
            <a:r>
              <a:rPr lang="ko-KR" altLang="en-US" dirty="0" smtClean="0"/>
              <a:t>값</a:t>
            </a:r>
            <a:endParaRPr lang="en-US" altLang="ko-KR" dirty="0" smtClean="0"/>
          </a:p>
          <a:p>
            <a:pPr lvl="1"/>
            <a:r>
              <a:rPr lang="ko-KR" altLang="en-US" dirty="0"/>
              <a:t>지금까지 </a:t>
            </a:r>
            <a:r>
              <a:rPr lang="en-US" altLang="ko-KR" dirty="0"/>
              <a:t>void main ( )</a:t>
            </a:r>
            <a:r>
              <a:rPr lang="ko-KR" altLang="en-US" dirty="0"/>
              <a:t>으로 메인 </a:t>
            </a:r>
            <a:r>
              <a:rPr lang="ko-KR" altLang="en-US" dirty="0" err="1"/>
              <a:t>메소드도</a:t>
            </a:r>
            <a:r>
              <a:rPr lang="ko-KR" altLang="en-US" dirty="0"/>
              <a:t> </a:t>
            </a:r>
            <a:r>
              <a:rPr lang="en-US" altLang="ko-KR" dirty="0"/>
              <a:t>void</a:t>
            </a:r>
            <a:r>
              <a:rPr lang="ko-KR" altLang="en-US" dirty="0"/>
              <a:t>형으로 선언했다</a:t>
            </a:r>
            <a:r>
              <a:rPr lang="en-US" altLang="ko-KR" dirty="0"/>
              <a:t>. main ( ) </a:t>
            </a:r>
            <a:r>
              <a:rPr lang="ko-KR" altLang="en-US" dirty="0" err="1"/>
              <a:t>메소드의</a:t>
            </a:r>
            <a:r>
              <a:rPr lang="ko-KR" altLang="en-US" dirty="0"/>
              <a:t> 끝이 프로그램의 </a:t>
            </a:r>
            <a:r>
              <a:rPr lang="ko-KR" altLang="en-US" dirty="0" smtClean="0"/>
              <a:t>끝이기 </a:t>
            </a:r>
            <a:r>
              <a:rPr lang="ko-KR" altLang="en-US" dirty="0"/>
              <a:t>때문에 </a:t>
            </a:r>
            <a:r>
              <a:rPr lang="en-US" altLang="ko-KR" dirty="0"/>
              <a:t>return </a:t>
            </a:r>
            <a:r>
              <a:rPr lang="ko-KR" altLang="en-US" dirty="0"/>
              <a:t>문을 사용하지 않아도 별 문제가 없었던 것이다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3517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</a:t>
            </a:r>
            <a:r>
              <a:rPr lang="en-US" altLang="ko-KR" dirty="0" smtClean="0"/>
              <a:t>04 </a:t>
            </a:r>
            <a:r>
              <a:rPr lang="ko-KR" altLang="en-US" dirty="0" err="1"/>
              <a:t>메소드의</a:t>
            </a:r>
            <a:r>
              <a:rPr lang="ko-KR" altLang="en-US" dirty="0"/>
              <a:t> 반환 값과 </a:t>
            </a:r>
            <a:r>
              <a:rPr lang="ko-KR" altLang="en-US" dirty="0" smtClean="0"/>
              <a:t>매개변수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4194" y="728700"/>
            <a:ext cx="6863082" cy="2116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41" y="2925556"/>
            <a:ext cx="6952874" cy="3841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92180" y="4846458"/>
            <a:ext cx="2651907" cy="16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82958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</a:t>
            </a:r>
            <a:r>
              <a:rPr lang="en-US" altLang="ko-KR" dirty="0" smtClean="0"/>
              <a:t>04 </a:t>
            </a:r>
            <a:r>
              <a:rPr lang="ko-KR" altLang="en-US" dirty="0" err="1"/>
              <a:t>메소드의</a:t>
            </a:r>
            <a:r>
              <a:rPr lang="ko-KR" altLang="en-US" dirty="0"/>
              <a:t> 반환 값과 </a:t>
            </a:r>
            <a:r>
              <a:rPr lang="ko-KR" altLang="en-US" dirty="0" smtClean="0"/>
              <a:t>매개변수</a:t>
            </a:r>
            <a:r>
              <a:rPr lang="en-US" altLang="ko-KR" dirty="0" smtClean="0"/>
              <a:t>(4)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매개변수 전달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1"/>
            <a:r>
              <a:rPr lang="ko-KR" altLang="en-US" dirty="0"/>
              <a:t>값의 </a:t>
            </a:r>
            <a:r>
              <a:rPr lang="ko-KR" altLang="en-US" dirty="0" smtClean="0"/>
              <a:t>전달</a:t>
            </a:r>
            <a:r>
              <a:rPr lang="en-US" altLang="ko-KR" dirty="0" smtClean="0"/>
              <a:t>(</a:t>
            </a:r>
            <a:r>
              <a:rPr lang="en-US" altLang="ko-KR" dirty="0"/>
              <a:t>call by value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/>
              <a:t>값 자체를 </a:t>
            </a:r>
            <a:r>
              <a:rPr lang="ko-KR" altLang="en-US" dirty="0" err="1"/>
              <a:t>메소드에</a:t>
            </a:r>
            <a:r>
              <a:rPr lang="ko-KR" altLang="en-US" dirty="0"/>
              <a:t> 넘겨주는 </a:t>
            </a:r>
            <a:r>
              <a:rPr lang="ko-KR" altLang="en-US" dirty="0" smtClean="0"/>
              <a:t>방법</a:t>
            </a:r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45" y="1755584"/>
            <a:ext cx="7129657" cy="4843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87713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</a:t>
            </a:r>
            <a:r>
              <a:rPr lang="en-US" altLang="ko-KR" dirty="0" smtClean="0"/>
              <a:t>04 </a:t>
            </a:r>
            <a:r>
              <a:rPr lang="ko-KR" altLang="en-US" dirty="0" err="1"/>
              <a:t>메소드의</a:t>
            </a:r>
            <a:r>
              <a:rPr lang="ko-KR" altLang="en-US" dirty="0"/>
              <a:t> 반환 값과 </a:t>
            </a:r>
            <a:r>
              <a:rPr lang="ko-KR" altLang="en-US" dirty="0" smtClean="0"/>
              <a:t>매개변수</a:t>
            </a:r>
            <a:r>
              <a:rPr lang="en-US" altLang="ko-KR" dirty="0" smtClean="0"/>
              <a:t>(5)</a:t>
            </a:r>
            <a:endParaRPr lang="ko-KR" alt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515" y="848728"/>
            <a:ext cx="8193707" cy="1579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768" y="2618910"/>
            <a:ext cx="6974923" cy="369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33192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저자 한마디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클래스 객체 </a:t>
            </a:r>
            <a:r>
              <a:rPr lang="ko-KR" altLang="en-US" dirty="0" smtClean="0"/>
              <a:t>만들기</a:t>
            </a:r>
            <a:endParaRPr lang="en-US" altLang="ko-KR" dirty="0" smtClean="0"/>
          </a:p>
          <a:p>
            <a:pPr lvl="1"/>
            <a:r>
              <a:rPr lang="ko-KR" altLang="en-US" dirty="0"/>
              <a:t>클래스는 뒤에서 배울 테지만 참조의 전달을 위해 간단하게 만드는 방법을 미리 살펴보자</a:t>
            </a:r>
            <a:r>
              <a:rPr lang="en-US" altLang="ko-KR" dirty="0"/>
              <a:t>. </a:t>
            </a:r>
            <a:r>
              <a:rPr lang="ko-KR" altLang="en-US" dirty="0"/>
              <a:t>아래와 같이 </a:t>
            </a:r>
            <a:r>
              <a:rPr lang="ko-KR" altLang="en-US" dirty="0" smtClean="0"/>
              <a:t>만들면 </a:t>
            </a:r>
            <a:r>
              <a:rPr lang="en-US" altLang="ko-KR" dirty="0" err="1"/>
              <a:t>int</a:t>
            </a:r>
            <a:r>
              <a:rPr lang="ko-KR" altLang="en-US" dirty="0"/>
              <a:t>형처럼 </a:t>
            </a:r>
            <a:r>
              <a:rPr lang="en-US" altLang="ko-KR" dirty="0" err="1"/>
              <a:t>myInt</a:t>
            </a:r>
            <a:r>
              <a:rPr lang="ko-KR" altLang="en-US" dirty="0"/>
              <a:t>라는 새로운 형식이 생긴다</a:t>
            </a:r>
            <a:r>
              <a:rPr lang="en-US" altLang="ko-KR" dirty="0"/>
              <a:t>. </a:t>
            </a:r>
            <a:r>
              <a:rPr lang="ko-KR" altLang="en-US" dirty="0"/>
              <a:t>그리고 클래스 객체 </a:t>
            </a:r>
            <a:r>
              <a:rPr lang="en-US" altLang="ko-KR" dirty="0"/>
              <a:t>m</a:t>
            </a:r>
            <a:r>
              <a:rPr lang="ko-KR" altLang="en-US" dirty="0"/>
              <a:t>을 생성했다</a:t>
            </a:r>
            <a:r>
              <a:rPr lang="en-US" altLang="ko-KR" dirty="0"/>
              <a:t>. m</a:t>
            </a:r>
            <a:r>
              <a:rPr lang="ko-KR" altLang="en-US" dirty="0"/>
              <a:t>에는 </a:t>
            </a:r>
            <a:r>
              <a:rPr lang="en-US" altLang="ko-KR" dirty="0"/>
              <a:t>value</a:t>
            </a:r>
            <a:r>
              <a:rPr lang="ko-KR" altLang="en-US" dirty="0"/>
              <a:t>라는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</a:t>
            </a:r>
            <a:r>
              <a:rPr lang="ko-KR" altLang="en-US" dirty="0"/>
              <a:t>변수가 존재하고 이 변수를 </a:t>
            </a:r>
            <a:r>
              <a:rPr lang="en-US" altLang="ko-KR" dirty="0" err="1"/>
              <a:t>m.value</a:t>
            </a:r>
            <a:r>
              <a:rPr lang="ko-KR" altLang="en-US" dirty="0"/>
              <a:t>로 접근할 수 있다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85" y="2933945"/>
            <a:ext cx="3581400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919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</a:t>
            </a:r>
            <a:r>
              <a:rPr lang="en-US" altLang="ko-KR" dirty="0" smtClean="0"/>
              <a:t>04 </a:t>
            </a:r>
            <a:r>
              <a:rPr lang="ko-KR" altLang="en-US" dirty="0" err="1"/>
              <a:t>메소드의</a:t>
            </a:r>
            <a:r>
              <a:rPr lang="ko-KR" altLang="en-US" dirty="0"/>
              <a:t> 반환 값과 </a:t>
            </a:r>
            <a:r>
              <a:rPr lang="ko-KR" altLang="en-US" dirty="0" smtClean="0"/>
              <a:t>매개변수</a:t>
            </a:r>
            <a:r>
              <a:rPr lang="en-US" altLang="ko-KR" dirty="0" smtClean="0"/>
              <a:t>(6)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주소</a:t>
            </a:r>
            <a:r>
              <a:rPr lang="en-US" altLang="ko-KR" dirty="0"/>
              <a:t>(</a:t>
            </a:r>
            <a:r>
              <a:rPr lang="ko-KR" altLang="en-US" dirty="0"/>
              <a:t>또는 참조</a:t>
            </a:r>
            <a:r>
              <a:rPr lang="en-US" altLang="ko-KR" dirty="0"/>
              <a:t>)</a:t>
            </a:r>
            <a:r>
              <a:rPr lang="ko-KR" altLang="en-US" dirty="0"/>
              <a:t>의 전달</a:t>
            </a:r>
            <a:endParaRPr lang="en-US" altLang="ko-KR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81" y="1229206"/>
            <a:ext cx="6336305" cy="3247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13" y="4561723"/>
            <a:ext cx="6266973" cy="2232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13736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</a:t>
            </a:r>
            <a:r>
              <a:rPr lang="en-US" altLang="ko-KR" dirty="0" smtClean="0"/>
              <a:t>04 </a:t>
            </a:r>
            <a:r>
              <a:rPr lang="ko-KR" altLang="en-US" dirty="0" err="1"/>
              <a:t>메소드의</a:t>
            </a:r>
            <a:r>
              <a:rPr lang="ko-KR" altLang="en-US" dirty="0"/>
              <a:t> 반환 값과 </a:t>
            </a:r>
            <a:r>
              <a:rPr lang="ko-KR" altLang="en-US" dirty="0" smtClean="0"/>
              <a:t>매개변수</a:t>
            </a:r>
            <a:r>
              <a:rPr lang="en-US" altLang="ko-KR" dirty="0" smtClean="0"/>
              <a:t>(7)</a:t>
            </a:r>
            <a:endParaRPr lang="ko-KR" altLang="en-US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275" y="728700"/>
            <a:ext cx="7407065" cy="1418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17" y="2413060"/>
            <a:ext cx="6218173" cy="4211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80691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</a:t>
            </a:r>
            <a:r>
              <a:rPr lang="en-US" altLang="ko-KR" dirty="0" smtClean="0"/>
              <a:t>04 </a:t>
            </a:r>
            <a:r>
              <a:rPr lang="ko-KR" altLang="en-US" dirty="0" err="1"/>
              <a:t>메소드의</a:t>
            </a:r>
            <a:r>
              <a:rPr lang="ko-KR" altLang="en-US" dirty="0"/>
              <a:t> 반환 값과 </a:t>
            </a:r>
            <a:r>
              <a:rPr lang="ko-KR" altLang="en-US" dirty="0" smtClean="0"/>
              <a:t>매개변수</a:t>
            </a:r>
            <a:r>
              <a:rPr lang="en-US" altLang="ko-KR" dirty="0" smtClean="0"/>
              <a:t>(8)</a:t>
            </a:r>
            <a:endParaRPr lang="ko-KR" altLang="en-US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01" y="774264"/>
            <a:ext cx="6218690" cy="3932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43" y="4815766"/>
            <a:ext cx="6469271" cy="181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56691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</a:t>
            </a:r>
            <a:r>
              <a:rPr lang="en-US" altLang="ko-KR" dirty="0" smtClean="0"/>
              <a:t>04 </a:t>
            </a:r>
            <a:r>
              <a:rPr lang="ko-KR" altLang="en-US" dirty="0" err="1"/>
              <a:t>메소드의</a:t>
            </a:r>
            <a:r>
              <a:rPr lang="ko-KR" altLang="en-US" dirty="0"/>
              <a:t> 반환 값과 </a:t>
            </a:r>
            <a:r>
              <a:rPr lang="ko-KR" altLang="en-US" dirty="0" smtClean="0"/>
              <a:t>매개변수</a:t>
            </a:r>
            <a:r>
              <a:rPr lang="en-US" altLang="ko-KR" dirty="0" smtClean="0"/>
              <a:t>(9)</a:t>
            </a:r>
            <a:endParaRPr lang="ko-KR" altLang="en-US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818710"/>
            <a:ext cx="7785865" cy="2621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48" y="3548702"/>
            <a:ext cx="7766027" cy="2383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9159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01 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문자열의 길이를 알려주는 </a:t>
            </a:r>
            <a:r>
              <a:rPr lang="en-US" altLang="ko-KR" dirty="0"/>
              <a:t>length( )</a:t>
            </a:r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45" y="1389035"/>
            <a:ext cx="7768199" cy="2093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18" y="3530101"/>
            <a:ext cx="7735867" cy="2004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4444" y="4908053"/>
            <a:ext cx="2700300" cy="1770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99094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</a:t>
            </a:r>
            <a:r>
              <a:rPr lang="en-US" altLang="ko-KR" dirty="0" smtClean="0"/>
              <a:t>04 </a:t>
            </a:r>
            <a:r>
              <a:rPr lang="ko-KR" altLang="en-US" dirty="0" err="1"/>
              <a:t>메소드의</a:t>
            </a:r>
            <a:r>
              <a:rPr lang="ko-KR" altLang="en-US" dirty="0"/>
              <a:t> 반환 값과 </a:t>
            </a:r>
            <a:r>
              <a:rPr lang="ko-KR" altLang="en-US" dirty="0" smtClean="0"/>
              <a:t>매개변수</a:t>
            </a:r>
            <a:r>
              <a:rPr lang="en-US" altLang="ko-KR" dirty="0" smtClean="0"/>
              <a:t>(10)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  <a:p>
            <a:pPr lvl="1"/>
            <a:r>
              <a:rPr lang="en-US" altLang="ko-KR" dirty="0" smtClean="0"/>
              <a:t>26</a:t>
            </a:r>
            <a:r>
              <a:rPr lang="ko-KR" altLang="en-US" dirty="0" smtClean="0"/>
              <a:t>행</a:t>
            </a:r>
            <a:endParaRPr lang="en-US" altLang="ko-KR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650" y="2708920"/>
            <a:ext cx="6284018" cy="380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1550" y="711093"/>
            <a:ext cx="6659414" cy="1755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7922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</a:t>
            </a:r>
            <a:r>
              <a:rPr lang="en-US" altLang="ko-KR" dirty="0" smtClean="0"/>
              <a:t>04 </a:t>
            </a:r>
            <a:r>
              <a:rPr lang="ko-KR" altLang="en-US" dirty="0" err="1"/>
              <a:t>메소드의</a:t>
            </a:r>
            <a:r>
              <a:rPr lang="ko-KR" altLang="en-US" dirty="0"/>
              <a:t> 반환 값과 </a:t>
            </a:r>
            <a:r>
              <a:rPr lang="ko-KR" altLang="en-US" dirty="0" smtClean="0"/>
              <a:t>매개변수</a:t>
            </a:r>
            <a:r>
              <a:rPr lang="en-US" altLang="ko-KR" dirty="0" smtClean="0"/>
              <a:t>(11)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dirty="0" smtClean="0"/>
              <a:t>33</a:t>
            </a:r>
            <a:r>
              <a:rPr lang="ko-KR" altLang="en-US" dirty="0" smtClean="0"/>
              <a:t>행</a:t>
            </a:r>
            <a:endParaRPr lang="en-US" altLang="ko-KR" dirty="0" smtClean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31" y="1201985"/>
            <a:ext cx="7052137" cy="517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70623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70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01 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0447" y="700389"/>
            <a:ext cx="6888581" cy="3268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5" y="4022454"/>
            <a:ext cx="6717456" cy="25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24070" y="1390527"/>
            <a:ext cx="3799801" cy="172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6666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01 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(4)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문자열의 처음 또는 끝이 특정 문자열인지 확인하는 </a:t>
            </a:r>
            <a:r>
              <a:rPr lang="en-US" altLang="ko-KR" dirty="0" err="1"/>
              <a:t>startsWith</a:t>
            </a:r>
            <a:r>
              <a:rPr lang="en-US" altLang="ko-KR" dirty="0"/>
              <a:t>( ), </a:t>
            </a:r>
            <a:r>
              <a:rPr lang="en-US" altLang="ko-KR" dirty="0" err="1"/>
              <a:t>endsWith</a:t>
            </a:r>
            <a:r>
              <a:rPr lang="en-US" altLang="ko-KR" dirty="0"/>
              <a:t>( 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돌려주는 값은 논리형의 </a:t>
            </a:r>
            <a:r>
              <a:rPr lang="en-US" altLang="ko-KR" dirty="0"/>
              <a:t>true</a:t>
            </a:r>
            <a:r>
              <a:rPr lang="ko-KR" altLang="en-US" dirty="0"/>
              <a:t>와 </a:t>
            </a:r>
            <a:r>
              <a:rPr lang="en-US" altLang="ko-KR" dirty="0" smtClean="0"/>
              <a:t>false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730" y="2528900"/>
            <a:ext cx="461010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8413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01 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(5)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387" y="630503"/>
            <a:ext cx="6282823" cy="338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99" y="4102371"/>
            <a:ext cx="6411236" cy="2729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2020" y="1628800"/>
            <a:ext cx="3868856" cy="1710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7252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01 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(6)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특정 문자열의 위치를 찾는 </a:t>
            </a:r>
            <a:r>
              <a:rPr lang="en-US" altLang="ko-KR" dirty="0" err="1"/>
              <a:t>indexOf</a:t>
            </a:r>
            <a:r>
              <a:rPr lang="en-US" altLang="ko-KR" dirty="0"/>
              <a:t>( ), </a:t>
            </a:r>
            <a:r>
              <a:rPr lang="en-US" altLang="ko-KR" dirty="0" err="1"/>
              <a:t>lastIndexOf</a:t>
            </a:r>
            <a:r>
              <a:rPr lang="en-US" altLang="ko-KR" dirty="0"/>
              <a:t>( )</a:t>
            </a:r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96" y="1349827"/>
            <a:ext cx="6717299" cy="396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6975" y="4852389"/>
            <a:ext cx="3735416" cy="1853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13697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heme/theme1.xml><?xml version="1.0" encoding="utf-8"?>
<a:theme xmlns:a="http://schemas.openxmlformats.org/drawingml/2006/main" name="ch01_JAVA 들여다보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1433</TotalTime>
  <Words>973</Words>
  <Application>Microsoft Office PowerPoint</Application>
  <PresentationFormat>화면 슬라이드 쇼(4:3)</PresentationFormat>
  <Paragraphs>125</Paragraphs>
  <Slides>52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3" baseType="lpstr">
      <vt:lpstr>ch01_JAVA 들여다보기</vt:lpstr>
      <vt:lpstr>Chapter 09 문자열과 메소드</vt:lpstr>
      <vt:lpstr>PowerPoint 프레젠테이션</vt:lpstr>
      <vt:lpstr>PowerPoint 프레젠테이션</vt:lpstr>
      <vt:lpstr>Section 01 문자열(1)</vt:lpstr>
      <vt:lpstr>Section 01 문자열(2)</vt:lpstr>
      <vt:lpstr>Section 01 문자열(3)</vt:lpstr>
      <vt:lpstr>Section 01 문자열(4)</vt:lpstr>
      <vt:lpstr>Section 01 문자열(5)</vt:lpstr>
      <vt:lpstr>Section 01 문자열(6)</vt:lpstr>
      <vt:lpstr>Section 01 문자열(7)</vt:lpstr>
      <vt:lpstr>Section 01 문자열(8)</vt:lpstr>
      <vt:lpstr>Section 01 문자열(9)</vt:lpstr>
      <vt:lpstr>Section 01 문자열(10)</vt:lpstr>
      <vt:lpstr>Section 01 문자열(11)</vt:lpstr>
      <vt:lpstr>Section 01 문자열(12)</vt:lpstr>
      <vt:lpstr>Section 01 문자열(13)</vt:lpstr>
      <vt:lpstr>Section 01 문자열(14)</vt:lpstr>
      <vt:lpstr>Section 02 메소드(1)</vt:lpstr>
      <vt:lpstr>Section 02 메소드(2)</vt:lpstr>
      <vt:lpstr>Section 02 메소드(3)</vt:lpstr>
      <vt:lpstr>Section 02 메소드(4)</vt:lpstr>
      <vt:lpstr>Section 02 메소드(5)</vt:lpstr>
      <vt:lpstr>Section 02 메소드(6)</vt:lpstr>
      <vt:lpstr>Section 02 메소드(7)</vt:lpstr>
      <vt:lpstr>Section 02 메소드(8)</vt:lpstr>
      <vt:lpstr>저자 한마디 </vt:lpstr>
      <vt:lpstr>Section 02 메소드(9)</vt:lpstr>
      <vt:lpstr>Section 02 메소드(10)</vt:lpstr>
      <vt:lpstr>Section 02 메소드(11)</vt:lpstr>
      <vt:lpstr>Section 02 메소드(12)</vt:lpstr>
      <vt:lpstr>Section 02 메소드(13)</vt:lpstr>
      <vt:lpstr>Section 02 메소드(14)</vt:lpstr>
      <vt:lpstr>Section 02 메소드(15)</vt:lpstr>
      <vt:lpstr>Section 02 메소드(16)</vt:lpstr>
      <vt:lpstr>Section 03 지역변수와 전역변수(1)</vt:lpstr>
      <vt:lpstr>Section 03 지역변수와 전역변수(2)</vt:lpstr>
      <vt:lpstr>저자 한마디 </vt:lpstr>
      <vt:lpstr>Section 03 지역변수와 전역변수(3)</vt:lpstr>
      <vt:lpstr>Section 04 메소드의 반환 값과 매개변수(1)</vt:lpstr>
      <vt:lpstr>Section 04 메소드의 반환 값과 매개변수(2)</vt:lpstr>
      <vt:lpstr>저자 한마디 </vt:lpstr>
      <vt:lpstr>Section 04 메소드의 반환 값과 매개변수(3)</vt:lpstr>
      <vt:lpstr>Section 04 메소드의 반환 값과 매개변수(4)</vt:lpstr>
      <vt:lpstr>Section 04 메소드의 반환 값과 매개변수(5)</vt:lpstr>
      <vt:lpstr>저자 한마디 </vt:lpstr>
      <vt:lpstr>Section 04 메소드의 반환 값과 매개변수(6)</vt:lpstr>
      <vt:lpstr>Section 04 메소드의 반환 값과 매개변수(7)</vt:lpstr>
      <vt:lpstr>Section 04 메소드의 반환 값과 매개변수(8)</vt:lpstr>
      <vt:lpstr>Section 04 메소드의 반환 값과 매개변수(9)</vt:lpstr>
      <vt:lpstr>Section 04 메소드의 반환 값과 매개변수(10)</vt:lpstr>
      <vt:lpstr>Section 04 메소드의 반환 값과 매개변수(11)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1장. 유닉스 개요 및 기본 사용법</dc:title>
  <dc:creator>한빛아카데미(주)</dc:creator>
  <cp:lastModifiedBy>김미정</cp:lastModifiedBy>
  <cp:revision>219</cp:revision>
  <dcterms:created xsi:type="dcterms:W3CDTF">2012-07-23T02:34:37Z</dcterms:created>
  <dcterms:modified xsi:type="dcterms:W3CDTF">2018-11-14T07:13:03Z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1NCUCeAsLTdgs0g0NVq39g0UxrcrxPknXzBwH4Bd9mpo</vt:lpwstr>
  </property>
  <property fmtid="{D5CDD505-2E9C-101B-9397-08002B2CF9AE}" pid="4" name="Google.Documents.RevisionId">
    <vt:lpwstr>16204708356322461875</vt:lpwstr>
  </property>
  <property fmtid="{D5CDD505-2E9C-101B-9397-08002B2CF9AE}" pid="5" name="Google.Documents.PreviousRevisionId">
    <vt:lpwstr>06215226093729447614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